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4" r:id="rId22"/>
    <p:sldId id="277" r:id="rId23"/>
    <p:sldId id="278" r:id="rId24"/>
    <p:sldId id="279" r:id="rId25"/>
    <p:sldId id="280" r:id="rId26"/>
    <p:sldId id="281" r:id="rId27"/>
    <p:sldId id="282" r:id="rId28"/>
    <p:sldId id="283"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54" d="100"/>
          <a:sy n="54" d="100"/>
        </p:scale>
        <p:origin x="2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94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267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20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91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2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18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10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7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92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1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14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49DF5-04C0-4EAD-B227-780002E1CF5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5C438-3103-4236-BAAF-ED8865AAD4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457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BYjyGfRp3F4"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NittyGrittyScience@gmail.com"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AD4-E5BE-429F-8E0C-C7546CD3D4B7}"/>
              </a:ext>
            </a:extLst>
          </p:cNvPr>
          <p:cNvSpPr>
            <a:spLocks noGrp="1"/>
          </p:cNvSpPr>
          <p:nvPr>
            <p:ph type="ctrTitle"/>
          </p:nvPr>
        </p:nvSpPr>
        <p:spPr/>
        <p:txBody>
          <a:bodyPr>
            <a:normAutofit fontScale="90000"/>
          </a:bodyPr>
          <a:lstStyle/>
          <a:p>
            <a:r>
              <a:rPr lang="en-US" dirty="0"/>
              <a:t>Topic 4 Lesson 1-3</a:t>
            </a:r>
            <a:br>
              <a:rPr lang="en-US" dirty="0"/>
            </a:br>
            <a:r>
              <a:rPr lang="en-US" dirty="0"/>
              <a:t>Notes </a:t>
            </a:r>
            <a:br>
              <a:rPr lang="en-US" dirty="0"/>
            </a:br>
            <a:r>
              <a:rPr lang="en-US" dirty="0"/>
              <a:t>Plate Tectonics </a:t>
            </a:r>
          </a:p>
        </p:txBody>
      </p:sp>
    </p:spTree>
    <p:extLst>
      <p:ext uri="{BB962C8B-B14F-4D97-AF65-F5344CB8AC3E}">
        <p14:creationId xmlns:p14="http://schemas.microsoft.com/office/powerpoint/2010/main" val="400836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Radiation</a:t>
            </a:r>
          </a:p>
        </p:txBody>
      </p:sp>
      <p:sp>
        <p:nvSpPr>
          <p:cNvPr id="3" name="Content Placeholder 2"/>
          <p:cNvSpPr>
            <a:spLocks noGrp="1"/>
          </p:cNvSpPr>
          <p:nvPr>
            <p:ph idx="1"/>
          </p:nvPr>
        </p:nvSpPr>
        <p:spPr>
          <a:xfrm>
            <a:off x="628650" y="1825625"/>
            <a:ext cx="7886700" cy="3264535"/>
          </a:xfrm>
        </p:spPr>
        <p:txBody>
          <a:bodyPr/>
          <a:lstStyle/>
          <a:p>
            <a:pPr marL="0" indent="0">
              <a:buNone/>
            </a:pPr>
            <a:r>
              <a:rPr lang="en-US" dirty="0"/>
              <a:t>The transfer of energy through </a:t>
            </a:r>
            <a:r>
              <a:rPr lang="en-US" b="1" u="sng" dirty="0"/>
              <a:t>empty</a:t>
            </a:r>
            <a:r>
              <a:rPr lang="en-US" dirty="0"/>
              <a:t> space; has </a:t>
            </a:r>
            <a:r>
              <a:rPr lang="en-US" b="1" u="sng" dirty="0"/>
              <a:t>no </a:t>
            </a:r>
            <a:r>
              <a:rPr lang="en-US" dirty="0"/>
              <a:t>direct contact between heat source and an object.  </a:t>
            </a:r>
          </a:p>
          <a:p>
            <a:r>
              <a:rPr lang="en-US" dirty="0"/>
              <a:t>Example: Sunlight warming Earth’s surface</a:t>
            </a:r>
          </a:p>
        </p:txBody>
      </p:sp>
      <p:pic>
        <p:nvPicPr>
          <p:cNvPr id="4" name="Picture 3"/>
          <p:cNvPicPr>
            <a:picLocks noChangeAspect="1"/>
          </p:cNvPicPr>
          <p:nvPr/>
        </p:nvPicPr>
        <p:blipFill>
          <a:blip r:embed="rId2"/>
          <a:stretch>
            <a:fillRect/>
          </a:stretch>
        </p:blipFill>
        <p:spPr>
          <a:xfrm>
            <a:off x="1567543" y="3782233"/>
            <a:ext cx="5627382" cy="2615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64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Conduction</a:t>
            </a:r>
          </a:p>
        </p:txBody>
      </p:sp>
      <p:sp>
        <p:nvSpPr>
          <p:cNvPr id="3" name="Content Placeholder 2"/>
          <p:cNvSpPr>
            <a:spLocks noGrp="1"/>
          </p:cNvSpPr>
          <p:nvPr>
            <p:ph idx="1"/>
          </p:nvPr>
        </p:nvSpPr>
        <p:spPr>
          <a:xfrm>
            <a:off x="628650" y="1825625"/>
            <a:ext cx="3595007" cy="3264535"/>
          </a:xfrm>
        </p:spPr>
        <p:txBody>
          <a:bodyPr>
            <a:normAutofit fontScale="92500"/>
          </a:bodyPr>
          <a:lstStyle/>
          <a:p>
            <a:pPr marL="0" indent="0">
              <a:buNone/>
            </a:pPr>
            <a:r>
              <a:rPr lang="en-US" dirty="0"/>
              <a:t>The transfer of heat energy by </a:t>
            </a:r>
            <a:r>
              <a:rPr lang="en-US" b="1" u="sng" dirty="0"/>
              <a:t>direct contact</a:t>
            </a:r>
            <a:r>
              <a:rPr lang="en-US" dirty="0"/>
              <a:t> of particles of matter.</a:t>
            </a:r>
          </a:p>
          <a:p>
            <a:r>
              <a:rPr lang="en-US" dirty="0"/>
              <a:t>Example: Metal heating up from stove top when boiling a pot of hot water</a:t>
            </a:r>
          </a:p>
        </p:txBody>
      </p:sp>
      <p:pic>
        <p:nvPicPr>
          <p:cNvPr id="4" name="Picture 3"/>
          <p:cNvPicPr>
            <a:picLocks noChangeAspect="1"/>
          </p:cNvPicPr>
          <p:nvPr/>
        </p:nvPicPr>
        <p:blipFill rotWithShape="1">
          <a:blip r:embed="rId2"/>
          <a:srcRect r="1416" b="28857"/>
          <a:stretch/>
        </p:blipFill>
        <p:spPr>
          <a:xfrm>
            <a:off x="4502123" y="1825625"/>
            <a:ext cx="4013227" cy="3407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8860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Convection</a:t>
            </a:r>
          </a:p>
        </p:txBody>
      </p:sp>
      <p:sp>
        <p:nvSpPr>
          <p:cNvPr id="3" name="Content Placeholder 2"/>
          <p:cNvSpPr>
            <a:spLocks noGrp="1"/>
          </p:cNvSpPr>
          <p:nvPr>
            <p:ph idx="1"/>
          </p:nvPr>
        </p:nvSpPr>
        <p:spPr>
          <a:xfrm>
            <a:off x="628650" y="1825625"/>
            <a:ext cx="7886700" cy="4575175"/>
          </a:xfrm>
        </p:spPr>
        <p:txBody>
          <a:bodyPr>
            <a:normAutofit/>
          </a:bodyPr>
          <a:lstStyle/>
          <a:p>
            <a:pPr marL="0" indent="0">
              <a:buNone/>
            </a:pPr>
            <a:r>
              <a:rPr lang="en-US" dirty="0"/>
              <a:t>Transfer of heat by the </a:t>
            </a:r>
            <a:r>
              <a:rPr lang="en-US" b="1" u="sng" dirty="0"/>
              <a:t>movement</a:t>
            </a:r>
            <a:r>
              <a:rPr lang="en-US" dirty="0"/>
              <a:t> of a heated fluid (includes liquids and gases).  </a:t>
            </a:r>
          </a:p>
          <a:p>
            <a:r>
              <a:rPr lang="en-US" dirty="0"/>
              <a:t>Heat transfer by convection is caused by </a:t>
            </a:r>
            <a:r>
              <a:rPr lang="en-US" b="1" u="sng" dirty="0"/>
              <a:t>differences in temperature </a:t>
            </a:r>
            <a:r>
              <a:rPr lang="en-US" dirty="0"/>
              <a:t>and density within a fluid.</a:t>
            </a:r>
          </a:p>
          <a:p>
            <a:r>
              <a:rPr lang="en-US" dirty="0"/>
              <a:t>Example: heating water on a stove – as water on bottom gets hot, it expands, becomes less dense and rises; when the surface water starts warming up it becomes denser and moves to bottom  causing a convection current, or the flow that transfers heat</a:t>
            </a:r>
          </a:p>
        </p:txBody>
      </p:sp>
    </p:spTree>
    <p:extLst>
      <p:ext uri="{BB962C8B-B14F-4D97-AF65-F5344CB8AC3E}">
        <p14:creationId xmlns:p14="http://schemas.microsoft.com/office/powerpoint/2010/main" val="550276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Convection currents</a:t>
            </a:r>
          </a:p>
        </p:txBody>
      </p:sp>
      <p:sp>
        <p:nvSpPr>
          <p:cNvPr id="3" name="Content Placeholder 2"/>
          <p:cNvSpPr>
            <a:spLocks noGrp="1"/>
          </p:cNvSpPr>
          <p:nvPr>
            <p:ph idx="1"/>
          </p:nvPr>
        </p:nvSpPr>
        <p:spPr>
          <a:xfrm>
            <a:off x="628650" y="1825625"/>
            <a:ext cx="4034790" cy="4575175"/>
          </a:xfrm>
        </p:spPr>
        <p:txBody>
          <a:bodyPr>
            <a:normAutofit/>
          </a:bodyPr>
          <a:lstStyle/>
          <a:p>
            <a:r>
              <a:rPr lang="en-US" b="1" u="sng" dirty="0"/>
              <a:t>Convection currents </a:t>
            </a:r>
            <a:r>
              <a:rPr lang="en-US" dirty="0"/>
              <a:t>flow in the mantle – heat source is the Earth’s </a:t>
            </a:r>
            <a:r>
              <a:rPr lang="en-US" b="1" u="sng" dirty="0"/>
              <a:t>core</a:t>
            </a:r>
            <a:r>
              <a:rPr lang="en-US" dirty="0"/>
              <a:t> and from the mantle itself.  </a:t>
            </a:r>
          </a:p>
          <a:p>
            <a:r>
              <a:rPr lang="en-US" dirty="0"/>
              <a:t>These currents have been acting like a conveyor belt moving the lithosphere above for the past four billion years!</a:t>
            </a:r>
          </a:p>
        </p:txBody>
      </p:sp>
      <p:pic>
        <p:nvPicPr>
          <p:cNvPr id="4" name="Picture 3" descr="File:Oceanic spreading.svg"/>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4226"/>
            <a:ext cx="4095750" cy="330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203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368" y="2395540"/>
            <a:ext cx="7886700" cy="2045832"/>
          </a:xfrm>
        </p:spPr>
        <p:txBody>
          <a:bodyPr/>
          <a:lstStyle/>
          <a:p>
            <a:pPr algn="ctr"/>
            <a:r>
              <a:rPr lang="en-US" dirty="0"/>
              <a:t>Continental Drift and Sea-floor Spreading</a:t>
            </a:r>
          </a:p>
        </p:txBody>
      </p:sp>
    </p:spTree>
    <p:extLst>
      <p:ext uri="{BB962C8B-B14F-4D97-AF65-F5344CB8AC3E}">
        <p14:creationId xmlns:p14="http://schemas.microsoft.com/office/powerpoint/2010/main" val="300418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09600"/>
            <a:ext cx="3608070" cy="5567363"/>
          </a:xfrm>
        </p:spPr>
        <p:txBody>
          <a:bodyPr/>
          <a:lstStyle/>
          <a:p>
            <a:pPr marL="0" indent="0">
              <a:buNone/>
            </a:pPr>
            <a:r>
              <a:rPr lang="en-US" dirty="0"/>
              <a:t>Alfred Wegener (1910) hypothesized that at one time all the continents were once joined together in a single landmass, he named Pangea, and have since drifted apart – now known as </a:t>
            </a:r>
            <a:r>
              <a:rPr lang="en-US" b="1" u="sng" dirty="0"/>
              <a:t>continental drift.</a:t>
            </a:r>
          </a:p>
          <a:p>
            <a:endParaRPr lang="en-US" dirty="0"/>
          </a:p>
        </p:txBody>
      </p:sp>
      <p:pic>
        <p:nvPicPr>
          <p:cNvPr id="4" name="Picture 3"/>
          <p:cNvPicPr>
            <a:picLocks noChangeAspect="1"/>
          </p:cNvPicPr>
          <p:nvPr/>
        </p:nvPicPr>
        <p:blipFill>
          <a:blip r:embed="rId2"/>
          <a:stretch>
            <a:fillRect/>
          </a:stretch>
        </p:blipFill>
        <p:spPr>
          <a:xfrm>
            <a:off x="4236720" y="721995"/>
            <a:ext cx="4340369" cy="5342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334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64830" cy="1325563"/>
          </a:xfrm>
        </p:spPr>
        <p:txBody>
          <a:bodyPr>
            <a:normAutofit fontScale="90000"/>
          </a:bodyPr>
          <a:lstStyle/>
          <a:p>
            <a:r>
              <a:rPr lang="en-US" dirty="0"/>
              <a:t>Wegener gathered the following evidence to support his hypothesis:</a:t>
            </a:r>
          </a:p>
        </p:txBody>
      </p:sp>
      <p:sp>
        <p:nvSpPr>
          <p:cNvPr id="3" name="Content Placeholder 2"/>
          <p:cNvSpPr>
            <a:spLocks noGrp="1"/>
          </p:cNvSpPr>
          <p:nvPr>
            <p:ph idx="1"/>
          </p:nvPr>
        </p:nvSpPr>
        <p:spPr>
          <a:xfrm>
            <a:off x="628650" y="1825624"/>
            <a:ext cx="6098721" cy="4651375"/>
          </a:xfrm>
        </p:spPr>
        <p:txBody>
          <a:bodyPr>
            <a:normAutofit lnSpcReduction="10000"/>
          </a:bodyPr>
          <a:lstStyle/>
          <a:p>
            <a:r>
              <a:rPr lang="en-US" dirty="0"/>
              <a:t>Evidence from </a:t>
            </a:r>
            <a:r>
              <a:rPr lang="en-US" b="1" u="sng" dirty="0">
                <a:solidFill>
                  <a:srgbClr val="C00000"/>
                </a:solidFill>
              </a:rPr>
              <a:t>land features</a:t>
            </a:r>
            <a:r>
              <a:rPr lang="en-US" dirty="0">
                <a:solidFill>
                  <a:srgbClr val="C00000"/>
                </a:solidFill>
              </a:rPr>
              <a:t> </a:t>
            </a:r>
            <a:r>
              <a:rPr lang="en-US" dirty="0"/>
              <a:t>such as mountain ranges lining up on continents when pieced together</a:t>
            </a:r>
          </a:p>
          <a:p>
            <a:r>
              <a:rPr lang="en-US" dirty="0"/>
              <a:t>Evidence from </a:t>
            </a:r>
            <a:r>
              <a:rPr lang="en-US" b="1" u="sng" dirty="0">
                <a:solidFill>
                  <a:srgbClr val="C00000"/>
                </a:solidFill>
              </a:rPr>
              <a:t>fossils</a:t>
            </a:r>
            <a:r>
              <a:rPr lang="en-US" b="1" u="sng" dirty="0"/>
              <a:t>, </a:t>
            </a:r>
            <a:r>
              <a:rPr lang="en-US" dirty="0"/>
              <a:t>or traces of ancient organisms preserved in rock, show the same animals and plants occurred on the now separated land masses</a:t>
            </a:r>
          </a:p>
          <a:p>
            <a:r>
              <a:rPr lang="en-US" dirty="0"/>
              <a:t>Evidence from </a:t>
            </a:r>
            <a:r>
              <a:rPr lang="en-US" b="1" u="sng" dirty="0">
                <a:solidFill>
                  <a:srgbClr val="C00000"/>
                </a:solidFill>
              </a:rPr>
              <a:t>climate change </a:t>
            </a:r>
            <a:r>
              <a:rPr lang="en-US" dirty="0"/>
              <a:t>where scratches on rocks were made from glaciers in places with much more mild climates today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17909" y="2893423"/>
            <a:ext cx="3121152" cy="2072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316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34391"/>
            <a:ext cx="3608070" cy="5342572"/>
          </a:xfrm>
        </p:spPr>
        <p:txBody>
          <a:bodyPr/>
          <a:lstStyle/>
          <a:p>
            <a:pPr marL="0" indent="0">
              <a:buNone/>
            </a:pPr>
            <a:r>
              <a:rPr lang="en-US" dirty="0"/>
              <a:t>Wegener could not provide a satisfactory explanation for the </a:t>
            </a:r>
            <a:r>
              <a:rPr lang="en-US" b="1" u="sng" dirty="0"/>
              <a:t>push</a:t>
            </a:r>
            <a:r>
              <a:rPr lang="en-US" dirty="0"/>
              <a:t> or </a:t>
            </a:r>
            <a:r>
              <a:rPr lang="en-US" b="1" u="sng" dirty="0"/>
              <a:t>pull</a:t>
            </a:r>
            <a:r>
              <a:rPr lang="en-US" dirty="0"/>
              <a:t> of the continents, therefore his hypothesis was rejected… until </a:t>
            </a:r>
            <a:r>
              <a:rPr lang="en-US" b="1" u="sng" dirty="0"/>
              <a:t>Harry Hess </a:t>
            </a:r>
            <a:r>
              <a:rPr lang="en-US" dirty="0"/>
              <a:t>(1960) proposed a radical idea suggesting a process of sea-floor spreading.</a:t>
            </a:r>
          </a:p>
          <a:p>
            <a:endParaRPr lang="en-US" dirty="0"/>
          </a:p>
        </p:txBody>
      </p:sp>
      <p:pic>
        <p:nvPicPr>
          <p:cNvPr id="4" name="Picture 3"/>
          <p:cNvPicPr>
            <a:picLocks noChangeAspect="1"/>
          </p:cNvPicPr>
          <p:nvPr/>
        </p:nvPicPr>
        <p:blipFill>
          <a:blip r:embed="rId2"/>
          <a:stretch>
            <a:fillRect/>
          </a:stretch>
        </p:blipFill>
        <p:spPr>
          <a:xfrm>
            <a:off x="4343400" y="834391"/>
            <a:ext cx="4340369" cy="5342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Callout 1"/>
          <p:cNvSpPr/>
          <p:nvPr/>
        </p:nvSpPr>
        <p:spPr>
          <a:xfrm>
            <a:off x="4053840" y="365760"/>
            <a:ext cx="1478280" cy="1371600"/>
          </a:xfrm>
          <a:prstGeom prst="wedgeEllipseCallout">
            <a:avLst>
              <a:gd name="adj1" fmla="val 49270"/>
              <a:gd name="adj2" fmla="val 5583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prstClr val="white"/>
                </a:solidFill>
              </a:rPr>
              <a:t>Hey, that was my idea!</a:t>
            </a:r>
          </a:p>
        </p:txBody>
      </p:sp>
    </p:spTree>
    <p:extLst>
      <p:ext uri="{BB962C8B-B14F-4D97-AF65-F5344CB8AC3E}">
        <p14:creationId xmlns:p14="http://schemas.microsoft.com/office/powerpoint/2010/main" val="103867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15" y="242791"/>
            <a:ext cx="8132769" cy="6053853"/>
          </a:xfrm>
          <a:prstGeom prst="rect">
            <a:avLst/>
          </a:prstGeom>
        </p:spPr>
      </p:pic>
      <p:cxnSp>
        <p:nvCxnSpPr>
          <p:cNvPr id="3" name="Straight Connector 2">
            <a:extLst>
              <a:ext uri="{FF2B5EF4-FFF2-40B4-BE49-F238E27FC236}">
                <a16:creationId xmlns:a16="http://schemas.microsoft.com/office/drawing/2014/main" id="{108E656E-DDBB-4B5D-B2FF-F3C9E06D61C5}"/>
              </a:ext>
            </a:extLst>
          </p:cNvPr>
          <p:cNvCxnSpPr>
            <a:cxnSpLocks/>
          </p:cNvCxnSpPr>
          <p:nvPr/>
        </p:nvCxnSpPr>
        <p:spPr>
          <a:xfrm>
            <a:off x="5663381" y="2135567"/>
            <a:ext cx="90260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361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Hess’s theory of sea-floor spreading included:</a:t>
            </a:r>
          </a:p>
        </p:txBody>
      </p:sp>
      <p:sp>
        <p:nvSpPr>
          <p:cNvPr id="3" name="Content Placeholder 2"/>
          <p:cNvSpPr>
            <a:spLocks noGrp="1"/>
          </p:cNvSpPr>
          <p:nvPr>
            <p:ph idx="1"/>
          </p:nvPr>
        </p:nvSpPr>
        <p:spPr>
          <a:xfrm>
            <a:off x="628650" y="1825625"/>
            <a:ext cx="7886700" cy="4575175"/>
          </a:xfrm>
        </p:spPr>
        <p:txBody>
          <a:bodyPr>
            <a:normAutofit/>
          </a:bodyPr>
          <a:lstStyle/>
          <a:p>
            <a:r>
              <a:rPr lang="en-US" b="1" u="sng" dirty="0"/>
              <a:t>molten material </a:t>
            </a:r>
            <a:r>
              <a:rPr lang="en-US" dirty="0"/>
              <a:t>- pillow-shaped rocks formed when molten material erupts and hardens quickly</a:t>
            </a:r>
          </a:p>
          <a:p>
            <a:r>
              <a:rPr lang="en-US" b="1" u="sng" dirty="0"/>
              <a:t>magnetic stripes </a:t>
            </a:r>
            <a:r>
              <a:rPr lang="en-US" dirty="0"/>
              <a:t>– rocks that lie in a pattern showing a record of reversals of Earth’s magnetic field</a:t>
            </a:r>
          </a:p>
          <a:p>
            <a:r>
              <a:rPr lang="en-US" b="1" u="sng" dirty="0"/>
              <a:t>drilling samples </a:t>
            </a:r>
            <a:r>
              <a:rPr lang="en-US" dirty="0"/>
              <a:t>- reveal that the farther from a ridge the rocks were taken, the older they were</a:t>
            </a:r>
          </a:p>
        </p:txBody>
      </p:sp>
    </p:spTree>
    <p:extLst>
      <p:ext uri="{BB962C8B-B14F-4D97-AF65-F5344CB8AC3E}">
        <p14:creationId xmlns:p14="http://schemas.microsoft.com/office/powerpoint/2010/main" val="64293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045832"/>
          </a:xfrm>
        </p:spPr>
        <p:txBody>
          <a:bodyPr/>
          <a:lstStyle/>
          <a:p>
            <a:pPr algn="ctr"/>
            <a:r>
              <a:rPr lang="en-US" dirty="0"/>
              <a:t>Review</a:t>
            </a:r>
            <a:br>
              <a:rPr lang="en-US" dirty="0"/>
            </a:br>
            <a:r>
              <a:rPr lang="en-US" dirty="0"/>
              <a:t>Earth’s Interior</a:t>
            </a:r>
          </a:p>
        </p:txBody>
      </p:sp>
    </p:spTree>
    <p:extLst>
      <p:ext uri="{BB962C8B-B14F-4D97-AF65-F5344CB8AC3E}">
        <p14:creationId xmlns:p14="http://schemas.microsoft.com/office/powerpoint/2010/main" val="61487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40080"/>
            <a:ext cx="7886700" cy="5536883"/>
          </a:xfrm>
        </p:spPr>
        <p:txBody>
          <a:bodyPr>
            <a:normAutofit/>
          </a:bodyPr>
          <a:lstStyle/>
          <a:p>
            <a:pPr marL="0" indent="0">
              <a:buNone/>
            </a:pPr>
            <a:r>
              <a:rPr lang="en-US" sz="4400" dirty="0"/>
              <a:t>Eventually the ocean floor </a:t>
            </a:r>
            <a:r>
              <a:rPr lang="en-US" sz="4400" b="1" u="sng" dirty="0"/>
              <a:t>sinks</a:t>
            </a:r>
            <a:r>
              <a:rPr lang="en-US" sz="4400" dirty="0"/>
              <a:t> into deep, underwater canyons called </a:t>
            </a:r>
            <a:r>
              <a:rPr lang="en-US" sz="4400" b="1" u="sng" dirty="0"/>
              <a:t>deep-ocean trenches</a:t>
            </a:r>
            <a:r>
              <a:rPr lang="en-US" sz="4400" dirty="0"/>
              <a:t> where subduction takes place which allows part of the ocean floor to sink back into the mantle, over tens of millions of years.</a:t>
            </a:r>
          </a:p>
        </p:txBody>
      </p:sp>
    </p:spTree>
    <p:extLst>
      <p:ext uri="{BB962C8B-B14F-4D97-AF65-F5344CB8AC3E}">
        <p14:creationId xmlns:p14="http://schemas.microsoft.com/office/powerpoint/2010/main" val="101571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9897D7C6-D7C6-43BE-9D0A-3A738C3EAEFB}"/>
              </a:ext>
            </a:extLst>
          </p:cNvPr>
          <p:cNvPicPr>
            <a:picLocks noChangeAspect="1"/>
          </p:cNvPicPr>
          <p:nvPr/>
        </p:nvPicPr>
        <p:blipFill>
          <a:blip r:embed="rId2"/>
          <a:stretch>
            <a:fillRect/>
          </a:stretch>
        </p:blipFill>
        <p:spPr>
          <a:xfrm>
            <a:off x="596356" y="933704"/>
            <a:ext cx="7946933" cy="2721824"/>
          </a:xfrm>
          <a:prstGeom prst="rect">
            <a:avLst/>
          </a:prstGeom>
        </p:spPr>
      </p:pic>
      <p:cxnSp>
        <p:nvCxnSpPr>
          <p:cNvPr id="13" name="Straight Connector 12">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479748"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8E07321-D822-4174-B4D9-C74739D9B27D}"/>
              </a:ext>
            </a:extLst>
          </p:cNvPr>
          <p:cNvSpPr>
            <a:spLocks noGrp="1"/>
          </p:cNvSpPr>
          <p:nvPr>
            <p:ph idx="1"/>
          </p:nvPr>
        </p:nvSpPr>
        <p:spPr>
          <a:xfrm>
            <a:off x="3659088" y="4824249"/>
            <a:ext cx="5004852" cy="1461780"/>
          </a:xfrm>
        </p:spPr>
        <p:txBody>
          <a:bodyPr anchor="ctr">
            <a:normAutofit/>
          </a:bodyPr>
          <a:lstStyle/>
          <a:p>
            <a:pPr marL="0" indent="0">
              <a:buNone/>
            </a:pPr>
            <a:r>
              <a:rPr lang="en-US" sz="1600" dirty="0">
                <a:solidFill>
                  <a:schemeClr val="bg1"/>
                </a:solidFill>
                <a:hlinkClick r:id="rId3"/>
              </a:rPr>
              <a:t>https://youtu.be/BYjyGfRp3F4</a:t>
            </a:r>
            <a:r>
              <a:rPr lang="en-US" sz="1600" dirty="0">
                <a:solidFill>
                  <a:schemeClr val="bg1"/>
                </a:solidFill>
              </a:rPr>
              <a:t> </a:t>
            </a:r>
          </a:p>
        </p:txBody>
      </p:sp>
    </p:spTree>
    <p:extLst>
      <p:ext uri="{BB962C8B-B14F-4D97-AF65-F5344CB8AC3E}">
        <p14:creationId xmlns:p14="http://schemas.microsoft.com/office/powerpoint/2010/main" val="401502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368" y="2395540"/>
            <a:ext cx="7886700" cy="2045832"/>
          </a:xfrm>
        </p:spPr>
        <p:txBody>
          <a:bodyPr/>
          <a:lstStyle/>
          <a:p>
            <a:pPr algn="ctr"/>
            <a:r>
              <a:rPr lang="en-US" dirty="0"/>
              <a:t>The Theory of        Plate Tectonics</a:t>
            </a:r>
          </a:p>
        </p:txBody>
      </p:sp>
    </p:spTree>
    <p:extLst>
      <p:ext uri="{BB962C8B-B14F-4D97-AF65-F5344CB8AC3E}">
        <p14:creationId xmlns:p14="http://schemas.microsoft.com/office/powerpoint/2010/main" val="4032574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09600"/>
            <a:ext cx="3608070" cy="5567363"/>
          </a:xfrm>
        </p:spPr>
        <p:txBody>
          <a:bodyPr>
            <a:normAutofit lnSpcReduction="10000"/>
          </a:bodyPr>
          <a:lstStyle/>
          <a:p>
            <a:pPr marL="0" indent="0">
              <a:buNone/>
            </a:pPr>
            <a:r>
              <a:rPr lang="en-US" dirty="0"/>
              <a:t>J. </a:t>
            </a:r>
            <a:r>
              <a:rPr lang="en-US" dirty="0" err="1"/>
              <a:t>Tuzo</a:t>
            </a:r>
            <a:r>
              <a:rPr lang="en-US" dirty="0"/>
              <a:t> Wilson (1965) was a Canadian scientist that proposed the lithosphere is broken into separate sections called plates. </a:t>
            </a:r>
          </a:p>
          <a:p>
            <a:pPr marL="0" indent="0">
              <a:buNone/>
            </a:pPr>
            <a:endParaRPr lang="en-US" dirty="0"/>
          </a:p>
          <a:p>
            <a:pPr marL="0" indent="0">
              <a:buNone/>
            </a:pPr>
            <a:r>
              <a:rPr lang="en-US" dirty="0"/>
              <a:t>Wilson combined information from continental drift, sea-floor spreading and Earth’s plates into a single scientific theory.</a:t>
            </a:r>
          </a:p>
        </p:txBody>
      </p:sp>
      <p:pic>
        <p:nvPicPr>
          <p:cNvPr id="2" name="Picture 1"/>
          <p:cNvPicPr>
            <a:picLocks noChangeAspect="1"/>
          </p:cNvPicPr>
          <p:nvPr/>
        </p:nvPicPr>
        <p:blipFill>
          <a:blip r:embed="rId2"/>
          <a:stretch>
            <a:fillRect/>
          </a:stretch>
        </p:blipFill>
        <p:spPr>
          <a:xfrm>
            <a:off x="4373880" y="773443"/>
            <a:ext cx="4251959" cy="5239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3525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of Plate Tectonics</a:t>
            </a:r>
          </a:p>
        </p:txBody>
      </p:sp>
      <p:sp>
        <p:nvSpPr>
          <p:cNvPr id="3" name="Content Placeholder 2"/>
          <p:cNvSpPr>
            <a:spLocks noGrp="1"/>
          </p:cNvSpPr>
          <p:nvPr>
            <p:ph idx="1"/>
          </p:nvPr>
        </p:nvSpPr>
        <p:spPr>
          <a:xfrm>
            <a:off x="628650" y="1825625"/>
            <a:ext cx="7886700" cy="4575175"/>
          </a:xfrm>
        </p:spPr>
        <p:txBody>
          <a:bodyPr>
            <a:normAutofit/>
          </a:bodyPr>
          <a:lstStyle/>
          <a:p>
            <a:pPr marL="0" indent="0">
              <a:buNone/>
            </a:pPr>
            <a:r>
              <a:rPr lang="en-US" dirty="0"/>
              <a:t>Theory highlights:</a:t>
            </a:r>
          </a:p>
          <a:p>
            <a:r>
              <a:rPr lang="en-US" dirty="0"/>
              <a:t>plates float on top of the </a:t>
            </a:r>
            <a:r>
              <a:rPr lang="en-US" b="1" u="sng" dirty="0"/>
              <a:t>asthenosphere</a:t>
            </a:r>
          </a:p>
          <a:p>
            <a:r>
              <a:rPr lang="en-US" dirty="0"/>
              <a:t>convection currents rise in the asthenosphere and spread out beneath the lithosphere</a:t>
            </a:r>
          </a:p>
          <a:p>
            <a:r>
              <a:rPr lang="en-US" dirty="0"/>
              <a:t>convection currents cause plates to move, producing changes in Earth’s surface</a:t>
            </a:r>
          </a:p>
          <a:p>
            <a:r>
              <a:rPr lang="en-US" dirty="0"/>
              <a:t>changes in Earth’s surface include volcanoes, mountain ranges and deep ocean trenches</a:t>
            </a:r>
          </a:p>
        </p:txBody>
      </p:sp>
    </p:spTree>
    <p:extLst>
      <p:ext uri="{BB962C8B-B14F-4D97-AF65-F5344CB8AC3E}">
        <p14:creationId xmlns:p14="http://schemas.microsoft.com/office/powerpoint/2010/main" val="139878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Plate Boundaries</a:t>
            </a:r>
          </a:p>
        </p:txBody>
      </p:sp>
      <p:sp>
        <p:nvSpPr>
          <p:cNvPr id="3" name="Content Placeholder 2"/>
          <p:cNvSpPr>
            <a:spLocks noGrp="1"/>
          </p:cNvSpPr>
          <p:nvPr>
            <p:ph idx="1"/>
          </p:nvPr>
        </p:nvSpPr>
        <p:spPr>
          <a:xfrm>
            <a:off x="628650" y="1825625"/>
            <a:ext cx="4640036" cy="4575175"/>
          </a:xfrm>
        </p:spPr>
        <p:txBody>
          <a:bodyPr>
            <a:normAutofit/>
          </a:bodyPr>
          <a:lstStyle/>
          <a:p>
            <a:r>
              <a:rPr lang="en-US" sz="3200" dirty="0"/>
              <a:t>The edges of the plates meet at lines called </a:t>
            </a:r>
            <a:r>
              <a:rPr lang="en-US" sz="3200" b="1" u="sng" dirty="0">
                <a:solidFill>
                  <a:schemeClr val="bg1"/>
                </a:solidFill>
              </a:rPr>
              <a:t>plate boundaries</a:t>
            </a:r>
            <a:r>
              <a:rPr lang="en-US" sz="3200" dirty="0"/>
              <a:t>.  </a:t>
            </a:r>
          </a:p>
          <a:p>
            <a:r>
              <a:rPr lang="en-US" sz="3200" dirty="0"/>
              <a:t>When rocks slip past each other along these boundaries </a:t>
            </a:r>
            <a:r>
              <a:rPr lang="en-US" sz="3200" b="1" u="sng" dirty="0">
                <a:solidFill>
                  <a:schemeClr val="bg1"/>
                </a:solidFill>
              </a:rPr>
              <a:t>faults</a:t>
            </a:r>
            <a:r>
              <a:rPr lang="en-US" sz="3200" dirty="0"/>
              <a:t>, or breaks in the Earth’s crust occur. </a:t>
            </a:r>
          </a:p>
        </p:txBody>
      </p:sp>
      <p:pic>
        <p:nvPicPr>
          <p:cNvPr id="4" name="Picture 3"/>
          <p:cNvPicPr>
            <a:picLocks noChangeAspect="1"/>
          </p:cNvPicPr>
          <p:nvPr/>
        </p:nvPicPr>
        <p:blipFill>
          <a:blip r:embed="rId2"/>
          <a:stretch>
            <a:fillRect/>
          </a:stretch>
        </p:blipFill>
        <p:spPr>
          <a:xfrm>
            <a:off x="5268686" y="1690689"/>
            <a:ext cx="3246664" cy="4750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047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 Boundary</a:t>
            </a:r>
          </a:p>
        </p:txBody>
      </p:sp>
      <p:sp>
        <p:nvSpPr>
          <p:cNvPr id="3" name="Content Placeholder 2"/>
          <p:cNvSpPr>
            <a:spLocks noGrp="1"/>
          </p:cNvSpPr>
          <p:nvPr>
            <p:ph idx="1"/>
          </p:nvPr>
        </p:nvSpPr>
        <p:spPr>
          <a:xfrm>
            <a:off x="628650" y="1825625"/>
            <a:ext cx="7886700" cy="4575175"/>
          </a:xfrm>
        </p:spPr>
        <p:txBody>
          <a:bodyPr>
            <a:normAutofit/>
          </a:bodyPr>
          <a:lstStyle/>
          <a:p>
            <a:r>
              <a:rPr lang="en-US" sz="3200" dirty="0"/>
              <a:t>place where two plates slip </a:t>
            </a:r>
            <a:r>
              <a:rPr lang="en-US" sz="3200" b="1" u="sng" dirty="0"/>
              <a:t>past</a:t>
            </a:r>
            <a:r>
              <a:rPr lang="en-US" sz="3200" dirty="0"/>
              <a:t> each other, moving in </a:t>
            </a:r>
            <a:r>
              <a:rPr lang="en-US" sz="3200" b="1" u="sng" dirty="0"/>
              <a:t>opposite</a:t>
            </a:r>
            <a:r>
              <a:rPr lang="en-US" sz="3200" dirty="0"/>
              <a:t> directions (frequent Earthquakes)</a:t>
            </a:r>
          </a:p>
        </p:txBody>
      </p:sp>
      <p:pic>
        <p:nvPicPr>
          <p:cNvPr id="5" name="Picture 4" descr="https://encrypted-tbn1.gstatic.com/images?q=tbn:ANd9GcQcNwtMTUF3R1SzChq7XjuOGa7WAJitIqAVWR3Z5e9gB-WgRpUh"/>
          <p:cNvPicPr/>
          <p:nvPr/>
        </p:nvPicPr>
        <p:blipFill>
          <a:blip r:embed="rId2">
            <a:clrChange>
              <a:clrFrom>
                <a:srgbClr val="C9EAFB"/>
              </a:clrFrom>
              <a:clrTo>
                <a:srgbClr val="C9EAFB">
                  <a:alpha val="0"/>
                </a:srgbClr>
              </a:clrTo>
            </a:clrChange>
            <a:extLst>
              <a:ext uri="{28A0092B-C50C-407E-A947-70E740481C1C}">
                <a14:useLocalDpi xmlns:a14="http://schemas.microsoft.com/office/drawing/2010/main" val="0"/>
              </a:ext>
            </a:extLst>
          </a:blip>
          <a:srcRect/>
          <a:stretch>
            <a:fillRect/>
          </a:stretch>
        </p:blipFill>
        <p:spPr bwMode="auto">
          <a:xfrm>
            <a:off x="2138635" y="3331888"/>
            <a:ext cx="4599622" cy="2927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636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Divergent Boundary</a:t>
            </a:r>
          </a:p>
        </p:txBody>
      </p:sp>
      <p:sp>
        <p:nvSpPr>
          <p:cNvPr id="3" name="Content Placeholder 2"/>
          <p:cNvSpPr>
            <a:spLocks noGrp="1"/>
          </p:cNvSpPr>
          <p:nvPr>
            <p:ph idx="1"/>
          </p:nvPr>
        </p:nvSpPr>
        <p:spPr>
          <a:xfrm>
            <a:off x="628650" y="1825625"/>
            <a:ext cx="7886700" cy="4575175"/>
          </a:xfrm>
        </p:spPr>
        <p:txBody>
          <a:bodyPr>
            <a:normAutofit/>
          </a:bodyPr>
          <a:lstStyle/>
          <a:p>
            <a:pPr marL="0" indent="0">
              <a:buNone/>
            </a:pPr>
            <a:r>
              <a:rPr lang="en-US" sz="3200" dirty="0"/>
              <a:t>Two plates </a:t>
            </a:r>
            <a:r>
              <a:rPr lang="en-US" sz="3200" b="1" u="sng" dirty="0"/>
              <a:t>move apart</a:t>
            </a:r>
            <a:r>
              <a:rPr lang="en-US" sz="3200" dirty="0"/>
              <a:t>, or diverge; usually occur at the mid-ocean ridge</a:t>
            </a:r>
          </a:p>
          <a:p>
            <a:r>
              <a:rPr lang="en-US" sz="3200" dirty="0">
                <a:solidFill>
                  <a:schemeClr val="bg1"/>
                </a:solidFill>
              </a:rPr>
              <a:t>rift valley </a:t>
            </a:r>
            <a:r>
              <a:rPr lang="en-US" sz="3200" dirty="0"/>
              <a:t>– occurs when a deep valley is formed along a divergent boundary that develops on land</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588278" y="3858431"/>
            <a:ext cx="4782836" cy="2455283"/>
          </a:xfrm>
          <a:prstGeom prst="rect">
            <a:avLst/>
          </a:prstGeom>
        </p:spPr>
      </p:pic>
    </p:spTree>
    <p:extLst>
      <p:ext uri="{BB962C8B-B14F-4D97-AF65-F5344CB8AC3E}">
        <p14:creationId xmlns:p14="http://schemas.microsoft.com/office/powerpoint/2010/main" val="2330122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Convergent Boundary</a:t>
            </a:r>
          </a:p>
        </p:txBody>
      </p:sp>
      <p:sp>
        <p:nvSpPr>
          <p:cNvPr id="3" name="Content Placeholder 2"/>
          <p:cNvSpPr>
            <a:spLocks noGrp="1"/>
          </p:cNvSpPr>
          <p:nvPr>
            <p:ph idx="1"/>
          </p:nvPr>
        </p:nvSpPr>
        <p:spPr>
          <a:xfrm>
            <a:off x="628651" y="1578429"/>
            <a:ext cx="3638550" cy="4822371"/>
          </a:xfrm>
        </p:spPr>
        <p:txBody>
          <a:bodyPr>
            <a:normAutofit fontScale="77500" lnSpcReduction="20000"/>
          </a:bodyPr>
          <a:lstStyle/>
          <a:p>
            <a:pPr marL="0" indent="0">
              <a:buNone/>
            </a:pPr>
            <a:r>
              <a:rPr lang="en-US" sz="3200" dirty="0"/>
              <a:t>Place where two plates </a:t>
            </a:r>
            <a:r>
              <a:rPr lang="en-US" sz="3200" b="1" u="sng" dirty="0"/>
              <a:t>come together</a:t>
            </a:r>
            <a:r>
              <a:rPr lang="en-US" sz="3200" dirty="0"/>
              <a:t>, or converge, causing a collision </a:t>
            </a:r>
          </a:p>
          <a:p>
            <a:r>
              <a:rPr lang="en-US" sz="3200" dirty="0"/>
              <a:t>when two plates of oceanic crust collide, or when an oceanic plate collides with a continental plate, one plate is </a:t>
            </a:r>
            <a:r>
              <a:rPr lang="en-US" sz="3200" dirty="0" err="1"/>
              <a:t>subducted</a:t>
            </a:r>
            <a:r>
              <a:rPr lang="en-US" sz="3200" dirty="0"/>
              <a:t> beneath the other forming a trench; </a:t>
            </a:r>
          </a:p>
          <a:p>
            <a:r>
              <a:rPr lang="en-US" sz="3200" dirty="0"/>
              <a:t>when two continental plates collide they form mountains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946" y="3989614"/>
            <a:ext cx="4242404" cy="2378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267201" y="1500380"/>
            <a:ext cx="4248149" cy="2255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505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54" y="783771"/>
            <a:ext cx="2268869" cy="2216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97354" y="3635862"/>
            <a:ext cx="6021160"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Copyright Information</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ea typeface="Calibri" panose="020F0502020204030204" pitchFamily="34" charset="0"/>
                <a:cs typeface="Comic Sans MS" panose="030F0702030302020204" pitchFamily="66" charset="0"/>
              </a:rPr>
              <a:t>©2015 Erica L Colón: Nitty Gritty Science, LLC. All rights reserved by the author.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ea typeface="Calibri" panose="020F0502020204030204" pitchFamily="34" charset="0"/>
                <a:cs typeface="Comic Sans MS" panose="030F0702030302020204" pitchFamily="66" charset="0"/>
              </a:rPr>
              <a:t>My terms for use for all products available are as follows:</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ea typeface="Calibri" panose="020F0502020204030204" pitchFamily="34" charset="0"/>
                <a:cs typeface="Comic Sans MS" panose="030F0702030302020204" pitchFamily="66" charset="0"/>
              </a:rPr>
              <a:t>Purchase of this unit entitles the purchaser the right to reproduce the pages in limited quantities for classroom use only. Duplication for an entire school, an entire school system, or commercial purposes is strictly forbidden without written permission from the author: Erica Colón: </a:t>
            </a:r>
            <a:r>
              <a:rPr kumimoji="0" lang="en-US" altLang="en-US" sz="1200" b="0" i="0" u="none" strike="noStrike" cap="none" normalizeH="0" baseline="0" dirty="0">
                <a:ln>
                  <a:noFill/>
                </a:ln>
                <a:solidFill>
                  <a:srgbClr val="0000FF"/>
                </a:solidFill>
                <a:effectLst/>
                <a:ea typeface="Calibri" panose="020F0502020204030204" pitchFamily="34" charset="0"/>
                <a:cs typeface="Comic Sans MS" panose="030F0702030302020204" pitchFamily="66" charset="0"/>
                <a:hlinkClick r:id="rId3"/>
              </a:rPr>
              <a:t>NittyGrittyScience@gmail.com</a:t>
            </a:r>
            <a:r>
              <a:rPr kumimoji="0" lang="en-US" altLang="en-US" sz="1200" b="0" i="0" u="none" strike="noStrike" cap="none" normalizeH="0" baseline="0" dirty="0">
                <a:ln>
                  <a:noFill/>
                </a:ln>
                <a:solidFill>
                  <a:srgbClr val="000000"/>
                </a:solidFill>
                <a:effectLst/>
                <a:ea typeface="Calibri" panose="020F0502020204030204" pitchFamily="34" charset="0"/>
                <a:cs typeface="Comic Sans MS" panose="030F0702030302020204" pitchFamily="66" charset="0"/>
              </a:rPr>
              <a:t> or by purchasing multiple licenses.</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ea typeface="Calibri" panose="020F0502020204030204" pitchFamily="34" charset="0"/>
                <a:cs typeface="Comic Sans MS" panose="030F0702030302020204" pitchFamily="66" charset="0"/>
              </a:rPr>
              <a:t> </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Copying any part of this product and placing it on the internet in any form (even a personal/classroom website) is strictly forbidden and is a violation of the Digital Millennium Copyright Act (</a:t>
            </a:r>
            <a:r>
              <a:rPr kumimoji="0" lang="en-US" altLang="en-US"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DMCA</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You may post pictures from using this product in your classroom as long as you provide a link back to my store. </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524776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4039" y="735241"/>
            <a:ext cx="7999911" cy="1325563"/>
          </a:xfrm>
        </p:spPr>
        <p:txBody>
          <a:bodyPr>
            <a:normAutofit fontScale="90000"/>
          </a:bodyPr>
          <a:lstStyle/>
          <a:p>
            <a:r>
              <a:rPr lang="en-US" b="1" u="sng" dirty="0"/>
              <a:t>Geologists</a:t>
            </a:r>
            <a:r>
              <a:rPr lang="en-US" dirty="0"/>
              <a:t> have used two main types of evidence to learn about Earth’s interior:</a:t>
            </a:r>
            <a:br>
              <a:rPr lang="en-US" dirty="0"/>
            </a:br>
            <a:endParaRPr lang="en-US" dirty="0"/>
          </a:p>
        </p:txBody>
      </p:sp>
      <p:sp>
        <p:nvSpPr>
          <p:cNvPr id="5" name="Content Placeholder 4"/>
          <p:cNvSpPr>
            <a:spLocks noGrp="1"/>
          </p:cNvSpPr>
          <p:nvPr>
            <p:ph idx="1"/>
          </p:nvPr>
        </p:nvSpPr>
        <p:spPr>
          <a:xfrm>
            <a:off x="613410" y="2197963"/>
            <a:ext cx="4600847" cy="4300807"/>
          </a:xfrm>
        </p:spPr>
        <p:txBody>
          <a:bodyPr>
            <a:normAutofit/>
          </a:bodyPr>
          <a:lstStyle/>
          <a:p>
            <a:r>
              <a:rPr lang="en-US" b="1" u="sng" dirty="0"/>
              <a:t>Direct evidence </a:t>
            </a:r>
            <a:r>
              <a:rPr lang="en-US" dirty="0"/>
              <a:t>from rocks drilled from deep inside Earth</a:t>
            </a:r>
          </a:p>
          <a:p>
            <a:endParaRPr lang="en-US" dirty="0"/>
          </a:p>
          <a:p>
            <a:r>
              <a:rPr lang="en-US" b="1" u="sng" dirty="0"/>
              <a:t>Indirect evidence </a:t>
            </a:r>
            <a:r>
              <a:rPr lang="en-US" dirty="0"/>
              <a:t>from seismic waves produced by earthquakes allow scientists to measure the speed in which they travel</a:t>
            </a:r>
          </a:p>
        </p:txBody>
      </p:sp>
      <p:pic>
        <p:nvPicPr>
          <p:cNvPr id="2" name="Picture 1"/>
          <p:cNvPicPr>
            <a:picLocks noChangeAspect="1"/>
          </p:cNvPicPr>
          <p:nvPr/>
        </p:nvPicPr>
        <p:blipFill rotWithShape="1">
          <a:blip r:embed="rId2"/>
          <a:srcRect l="15831" r="12405"/>
          <a:stretch/>
        </p:blipFill>
        <p:spPr>
          <a:xfrm>
            <a:off x="5138057" y="2274163"/>
            <a:ext cx="3526971" cy="3344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860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62" y="377872"/>
            <a:ext cx="8102286" cy="5901439"/>
          </a:xfrm>
          <a:prstGeom prst="rect">
            <a:avLst/>
          </a:prstGeom>
        </p:spPr>
      </p:pic>
    </p:spTree>
    <p:extLst>
      <p:ext uri="{BB962C8B-B14F-4D97-AF65-F5344CB8AC3E}">
        <p14:creationId xmlns:p14="http://schemas.microsoft.com/office/powerpoint/2010/main" val="217958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Crust</a:t>
            </a:r>
          </a:p>
        </p:txBody>
      </p:sp>
      <p:sp>
        <p:nvSpPr>
          <p:cNvPr id="3" name="Content Placeholder 2"/>
          <p:cNvSpPr>
            <a:spLocks noGrp="1"/>
          </p:cNvSpPr>
          <p:nvPr>
            <p:ph idx="1"/>
          </p:nvPr>
        </p:nvSpPr>
        <p:spPr>
          <a:xfrm>
            <a:off x="628650" y="1825625"/>
            <a:ext cx="7886700" cy="3264535"/>
          </a:xfrm>
        </p:spPr>
        <p:txBody>
          <a:bodyPr/>
          <a:lstStyle/>
          <a:p>
            <a:r>
              <a:rPr lang="en-US" dirty="0"/>
              <a:t>Layer of solid rock that forms earth’s outer “skin”</a:t>
            </a:r>
          </a:p>
          <a:p>
            <a:r>
              <a:rPr lang="en-US" dirty="0"/>
              <a:t>Includes both dry land and ocean floor</a:t>
            </a:r>
          </a:p>
          <a:p>
            <a:r>
              <a:rPr lang="en-US" dirty="0"/>
              <a:t>Oceanic crust consists mostly of basalt</a:t>
            </a:r>
          </a:p>
          <a:p>
            <a:r>
              <a:rPr lang="en-US" dirty="0"/>
              <a:t>Continental crust, or the crust that forms the continents, consists mainly of granite</a:t>
            </a:r>
          </a:p>
        </p:txBody>
      </p:sp>
    </p:spTree>
    <p:extLst>
      <p:ext uri="{BB962C8B-B14F-4D97-AF65-F5344CB8AC3E}">
        <p14:creationId xmlns:p14="http://schemas.microsoft.com/office/powerpoint/2010/main" val="146391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Mantle</a:t>
            </a:r>
          </a:p>
        </p:txBody>
      </p:sp>
      <p:sp>
        <p:nvSpPr>
          <p:cNvPr id="3" name="Content Placeholder 2"/>
          <p:cNvSpPr>
            <a:spLocks noGrp="1"/>
          </p:cNvSpPr>
          <p:nvPr>
            <p:ph idx="1"/>
          </p:nvPr>
        </p:nvSpPr>
        <p:spPr>
          <a:xfrm>
            <a:off x="628650" y="1690690"/>
            <a:ext cx="7886700" cy="4786310"/>
          </a:xfrm>
        </p:spPr>
        <p:txBody>
          <a:bodyPr>
            <a:normAutofit/>
          </a:bodyPr>
          <a:lstStyle/>
          <a:p>
            <a:r>
              <a:rPr lang="en-US" dirty="0"/>
              <a:t>Layer of solid, hot rock 40 kilometers beneath the surface</a:t>
            </a:r>
          </a:p>
          <a:p>
            <a:endParaRPr lang="en-US" dirty="0"/>
          </a:p>
          <a:p>
            <a:r>
              <a:rPr lang="en-US" dirty="0"/>
              <a:t>Divided into layers:</a:t>
            </a:r>
          </a:p>
          <a:p>
            <a:pPr marL="971550" lvl="1" indent="-514350">
              <a:buFont typeface="+mj-lt"/>
              <a:buAutoNum type="alphaLcPeriod"/>
            </a:pPr>
            <a:r>
              <a:rPr lang="en-US" dirty="0"/>
              <a:t>lithosphere – uppermost part of mantle and the crust for a ridge layer about 100 kilometers thick- </a:t>
            </a:r>
            <a:r>
              <a:rPr lang="en-US" b="1" u="sng" dirty="0"/>
              <a:t>tectonic</a:t>
            </a:r>
            <a:r>
              <a:rPr lang="en-US" dirty="0"/>
              <a:t> plates are here</a:t>
            </a:r>
          </a:p>
          <a:p>
            <a:pPr marL="971550" lvl="1" indent="-514350">
              <a:buFont typeface="+mj-lt"/>
              <a:buAutoNum type="alphaLcPeriod"/>
            </a:pPr>
            <a:r>
              <a:rPr lang="en-US" dirty="0"/>
              <a:t>asthenosphere – softer part of mantle below the lithosphere which is hotter and under increased pressure</a:t>
            </a:r>
          </a:p>
          <a:p>
            <a:pPr marL="971550" lvl="1" indent="-514350">
              <a:buFont typeface="+mj-lt"/>
              <a:buAutoNum type="alphaLcPeriod"/>
            </a:pPr>
            <a:r>
              <a:rPr lang="en-US" dirty="0"/>
              <a:t>lower mantle – solid material extending all the way to    Earth’s core</a:t>
            </a:r>
          </a:p>
        </p:txBody>
      </p:sp>
    </p:spTree>
    <p:extLst>
      <p:ext uri="{BB962C8B-B14F-4D97-AF65-F5344CB8AC3E}">
        <p14:creationId xmlns:p14="http://schemas.microsoft.com/office/powerpoint/2010/main" val="93664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Core</a:t>
            </a:r>
          </a:p>
        </p:txBody>
      </p:sp>
      <p:sp>
        <p:nvSpPr>
          <p:cNvPr id="3" name="Content Placeholder 2"/>
          <p:cNvSpPr>
            <a:spLocks noGrp="1"/>
          </p:cNvSpPr>
          <p:nvPr>
            <p:ph idx="1"/>
          </p:nvPr>
        </p:nvSpPr>
        <p:spPr>
          <a:xfrm>
            <a:off x="628650" y="1690690"/>
            <a:ext cx="7886700" cy="4786310"/>
          </a:xfrm>
        </p:spPr>
        <p:txBody>
          <a:bodyPr>
            <a:normAutofit/>
          </a:bodyPr>
          <a:lstStyle/>
          <a:p>
            <a:r>
              <a:rPr lang="en-US" dirty="0"/>
              <a:t>Made mostly of the metals iron and nickel</a:t>
            </a:r>
          </a:p>
          <a:p>
            <a:r>
              <a:rPr lang="en-US" dirty="0"/>
              <a:t>Consists of two parts: </a:t>
            </a:r>
          </a:p>
          <a:p>
            <a:pPr marL="914400" lvl="1" indent="-457200">
              <a:buFont typeface="+mj-lt"/>
              <a:buAutoNum type="alphaLcPeriod"/>
            </a:pPr>
            <a:r>
              <a:rPr lang="en-US" sz="2800" dirty="0"/>
              <a:t>Outer core – layer of molten metal that surrounds inner core</a:t>
            </a:r>
          </a:p>
          <a:p>
            <a:pPr marL="914400" lvl="1" indent="-457200">
              <a:buFont typeface="+mj-lt"/>
              <a:buAutoNum type="alphaLcPeriod"/>
            </a:pPr>
            <a:r>
              <a:rPr lang="en-US" sz="2800" dirty="0"/>
              <a:t> Inner core - dense ball of solid metal</a:t>
            </a:r>
          </a:p>
          <a:p>
            <a:r>
              <a:rPr lang="en-US" dirty="0"/>
              <a:t>Movement of liquid outer core creates </a:t>
            </a:r>
            <a:r>
              <a:rPr lang="en-US" b="1" u="sng" dirty="0"/>
              <a:t>earth’s magnetic field</a:t>
            </a:r>
          </a:p>
        </p:txBody>
      </p:sp>
    </p:spTree>
    <p:extLst>
      <p:ext uri="{BB962C8B-B14F-4D97-AF65-F5344CB8AC3E}">
        <p14:creationId xmlns:p14="http://schemas.microsoft.com/office/powerpoint/2010/main" val="125933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368" y="2395540"/>
            <a:ext cx="7886700" cy="2045832"/>
          </a:xfrm>
        </p:spPr>
        <p:txBody>
          <a:bodyPr/>
          <a:lstStyle/>
          <a:p>
            <a:pPr algn="ctr"/>
            <a:r>
              <a:rPr lang="en-US" dirty="0"/>
              <a:t>Convection and the Mantle</a:t>
            </a:r>
          </a:p>
        </p:txBody>
      </p:sp>
    </p:spTree>
    <p:extLst>
      <p:ext uri="{BB962C8B-B14F-4D97-AF65-F5344CB8AC3E}">
        <p14:creationId xmlns:p14="http://schemas.microsoft.com/office/powerpoint/2010/main" val="369616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3410" y="1360081"/>
            <a:ext cx="7999911" cy="1325563"/>
          </a:xfrm>
        </p:spPr>
        <p:txBody>
          <a:bodyPr>
            <a:normAutofit fontScale="90000"/>
          </a:bodyPr>
          <a:lstStyle/>
          <a:p>
            <a:r>
              <a:rPr lang="en-US" dirty="0"/>
              <a:t>To explain how heat moves from Earth’s core through the mantle, you need to know how heat is </a:t>
            </a:r>
            <a:r>
              <a:rPr lang="en-US" b="1" u="sng" dirty="0"/>
              <a:t>transferred</a:t>
            </a:r>
            <a:r>
              <a:rPr lang="en-US" dirty="0"/>
              <a:t>.</a:t>
            </a:r>
            <a:br>
              <a:rPr lang="en-US" dirty="0"/>
            </a:br>
            <a:br>
              <a:rPr lang="en-US" dirty="0"/>
            </a:br>
            <a:endParaRPr lang="en-US" dirty="0"/>
          </a:p>
        </p:txBody>
      </p:sp>
      <p:sp>
        <p:nvSpPr>
          <p:cNvPr id="5" name="Content Placeholder 4"/>
          <p:cNvSpPr>
            <a:spLocks noGrp="1"/>
          </p:cNvSpPr>
          <p:nvPr>
            <p:ph idx="1"/>
          </p:nvPr>
        </p:nvSpPr>
        <p:spPr>
          <a:xfrm>
            <a:off x="670015" y="3112364"/>
            <a:ext cx="7886700" cy="2480716"/>
          </a:xfrm>
        </p:spPr>
        <p:txBody>
          <a:bodyPr>
            <a:normAutofit/>
          </a:bodyPr>
          <a:lstStyle/>
          <a:p>
            <a:pPr marL="0" indent="0">
              <a:buNone/>
            </a:pPr>
            <a:r>
              <a:rPr lang="en-US" sz="3200" dirty="0"/>
              <a:t>There are</a:t>
            </a:r>
            <a:r>
              <a:rPr lang="en-US" sz="3200" b="1" u="sng" dirty="0"/>
              <a:t> three </a:t>
            </a:r>
            <a:r>
              <a:rPr lang="en-US" sz="3200" dirty="0"/>
              <a:t>types of heat transfer:</a:t>
            </a:r>
          </a:p>
          <a:p>
            <a:r>
              <a:rPr lang="en-US" sz="3200" dirty="0"/>
              <a:t>Radiation</a:t>
            </a:r>
          </a:p>
          <a:p>
            <a:r>
              <a:rPr lang="en-US" sz="3200" dirty="0"/>
              <a:t>Conduction</a:t>
            </a:r>
          </a:p>
          <a:p>
            <a:r>
              <a:rPr lang="en-US" sz="3200" dirty="0"/>
              <a:t>Convection</a:t>
            </a:r>
          </a:p>
        </p:txBody>
      </p:sp>
    </p:spTree>
    <p:extLst>
      <p:ext uri="{BB962C8B-B14F-4D97-AF65-F5344CB8AC3E}">
        <p14:creationId xmlns:p14="http://schemas.microsoft.com/office/powerpoint/2010/main" val="225532061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1066</Words>
  <Application>Microsoft Office PowerPoint</Application>
  <PresentationFormat>On-screen Show (4:3)</PresentationFormat>
  <Paragraphs>86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Georgia</vt:lpstr>
      <vt:lpstr>Tw Cen MT</vt:lpstr>
      <vt:lpstr>1_Office Theme</vt:lpstr>
      <vt:lpstr>Topic 4 Lesson 1-3 Notes  Plate Tectonics </vt:lpstr>
      <vt:lpstr>Review Earth’s Interior</vt:lpstr>
      <vt:lpstr>Geologists have used two main types of evidence to learn about Earth’s interior: </vt:lpstr>
      <vt:lpstr>PowerPoint Presentation</vt:lpstr>
      <vt:lpstr>The Crust</vt:lpstr>
      <vt:lpstr>The Mantle</vt:lpstr>
      <vt:lpstr>The Core</vt:lpstr>
      <vt:lpstr>Convection and the Mantle</vt:lpstr>
      <vt:lpstr>To explain how heat moves from Earth’s core through the mantle, you need to know how heat is transferred.  </vt:lpstr>
      <vt:lpstr>Radiation</vt:lpstr>
      <vt:lpstr>Conduction</vt:lpstr>
      <vt:lpstr>Convection</vt:lpstr>
      <vt:lpstr>Convection currents</vt:lpstr>
      <vt:lpstr>Continental Drift and Sea-floor Spreading</vt:lpstr>
      <vt:lpstr>PowerPoint Presentation</vt:lpstr>
      <vt:lpstr>Wegener gathered the following evidence to support his hypothesis:</vt:lpstr>
      <vt:lpstr>PowerPoint Presentation</vt:lpstr>
      <vt:lpstr>PowerPoint Presentation</vt:lpstr>
      <vt:lpstr>Evidence of Hess’s theory of sea-floor spreading included:</vt:lpstr>
      <vt:lpstr>PowerPoint Presentation</vt:lpstr>
      <vt:lpstr>PowerPoint Presentation</vt:lpstr>
      <vt:lpstr>The Theory of        Plate Tectonics</vt:lpstr>
      <vt:lpstr>PowerPoint Presentation</vt:lpstr>
      <vt:lpstr>Theory of Plate Tectonics</vt:lpstr>
      <vt:lpstr>Plate Boundaries</vt:lpstr>
      <vt:lpstr>Transform Boundary</vt:lpstr>
      <vt:lpstr>Divergent Boundary</vt:lpstr>
      <vt:lpstr>Convergent Boundary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 Lesson 1-3 Notes  Plate Tectonics </dc:title>
  <dc:creator>Gamble, Brittanian</dc:creator>
  <cp:lastModifiedBy>Gamble, Brittanian</cp:lastModifiedBy>
  <cp:revision>2</cp:revision>
  <dcterms:created xsi:type="dcterms:W3CDTF">2019-02-03T22:20:27Z</dcterms:created>
  <dcterms:modified xsi:type="dcterms:W3CDTF">2019-02-03T22:37:23Z</dcterms:modified>
</cp:coreProperties>
</file>